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35"/>
  </p:notesMasterIdLst>
  <p:sldIdLst>
    <p:sldId id="256" r:id="rId6"/>
    <p:sldId id="379" r:id="rId7"/>
    <p:sldId id="374" r:id="rId8"/>
    <p:sldId id="384" r:id="rId9"/>
    <p:sldId id="376" r:id="rId10"/>
    <p:sldId id="375" r:id="rId11"/>
    <p:sldId id="271" r:id="rId12"/>
    <p:sldId id="364" r:id="rId13"/>
    <p:sldId id="363" r:id="rId14"/>
    <p:sldId id="361" r:id="rId15"/>
    <p:sldId id="365" r:id="rId16"/>
    <p:sldId id="372" r:id="rId17"/>
    <p:sldId id="373" r:id="rId18"/>
    <p:sldId id="378" r:id="rId19"/>
    <p:sldId id="362" r:id="rId20"/>
    <p:sldId id="371" r:id="rId21"/>
    <p:sldId id="366" r:id="rId22"/>
    <p:sldId id="367" r:id="rId23"/>
    <p:sldId id="368" r:id="rId24"/>
    <p:sldId id="369" r:id="rId25"/>
    <p:sldId id="370" r:id="rId26"/>
    <p:sldId id="377" r:id="rId27"/>
    <p:sldId id="380" r:id="rId28"/>
    <p:sldId id="381" r:id="rId29"/>
    <p:sldId id="382" r:id="rId30"/>
    <p:sldId id="383" r:id="rId31"/>
    <p:sldId id="360" r:id="rId32"/>
    <p:sldId id="346" r:id="rId33"/>
    <p:sldId id="277" r:id="rId34"/>
  </p:sldIdLst>
  <p:sldSz cx="12192000" cy="6858000"/>
  <p:notesSz cx="6858000" cy="9144000"/>
  <p:embeddedFontLs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Open Sans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4"/>
            <p14:sldId id="376"/>
            <p14:sldId id="375"/>
            <p14:sldId id="271"/>
            <p14:sldId id="364"/>
            <p14:sldId id="363"/>
            <p14:sldId id="361"/>
            <p14:sldId id="365"/>
            <p14:sldId id="372"/>
            <p14:sldId id="373"/>
            <p14:sldId id="378"/>
            <p14:sldId id="362"/>
            <p14:sldId id="371"/>
            <p14:sldId id="366"/>
            <p14:sldId id="367"/>
            <p14:sldId id="368"/>
            <p14:sldId id="369"/>
            <p14:sldId id="370"/>
            <p14:sldId id="377"/>
            <p14:sldId id="380"/>
            <p14:sldId id="381"/>
            <p14:sldId id="382"/>
            <p14:sldId id="383"/>
          </p14:sldIdLst>
        </p14:section>
        <p14:section name="Coffee" id="{108F969E-DE8A-4E45-AEFC-E957DF112047}">
          <p14:sldIdLst>
            <p14:sldId id="360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6"/>
    <p:restoredTop sz="87710"/>
  </p:normalViewPr>
  <p:slideViewPr>
    <p:cSldViewPr snapToGrid="0">
      <p:cViewPr>
        <p:scale>
          <a:sx n="103" d="100"/>
          <a:sy n="103" d="100"/>
        </p:scale>
        <p:origin x="10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1.png"/><Relationship Id="rId7" Type="http://schemas.openxmlformats.org/officeDocument/2006/relationships/image" Target="../media/image21.sv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24.png"/><Relationship Id="rId4" Type="http://schemas.openxmlformats.org/officeDocument/2006/relationships/image" Target="../media/image32.jp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30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2E2F83-C384-BEB4-AEB5-B0974320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C1943C-09AD-7193-13B7-79C0BB32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journey in Specialty Coffee</a:t>
            </a:r>
          </a:p>
          <a:p>
            <a:pPr lvl="1"/>
            <a:r>
              <a:rPr lang="en-US" dirty="0"/>
              <a:t>SSCC 2023, presentation from x about Colombia farms having a hard time finding people because cocaine pays more.</a:t>
            </a:r>
          </a:p>
          <a:p>
            <a:pPr lvl="1"/>
            <a:r>
              <a:rPr lang="en-US" dirty="0"/>
              <a:t>Climate change</a:t>
            </a:r>
          </a:p>
          <a:p>
            <a:pPr lvl="1"/>
            <a:r>
              <a:rPr lang="en-US" dirty="0"/>
              <a:t>Commodity coffee prices, how much the farmer gets</a:t>
            </a:r>
          </a:p>
          <a:p>
            <a:r>
              <a:rPr lang="en-US" dirty="0"/>
              <a:t>Brew recipe</a:t>
            </a:r>
          </a:p>
          <a:p>
            <a:r>
              <a:rPr lang="en-US" dirty="0"/>
              <a:t>Origins of coffee? Goat story?</a:t>
            </a:r>
          </a:p>
        </p:txBody>
      </p:sp>
    </p:spTree>
    <p:extLst>
      <p:ext uri="{BB962C8B-B14F-4D97-AF65-F5344CB8AC3E}">
        <p14:creationId xmlns:p14="http://schemas.microsoft.com/office/powerpoint/2010/main" val="266202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B725-BE2B-9166-36EB-A753EF5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 vs Specialty Coffee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7910-C2BE-F670-904E-2080BBEB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Price “C-price”</a:t>
            </a:r>
          </a:p>
          <a:p>
            <a:r>
              <a:rPr lang="en-US" dirty="0"/>
              <a:t>How do I know it’s specialty? More info and traceability is a good indicator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Arabica vs Robusta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  <a:p>
            <a:r>
              <a:rPr lang="en-US" dirty="0"/>
              <a:t>Varietals, development of varietals, leaf rust resilience</a:t>
            </a:r>
          </a:p>
          <a:p>
            <a:r>
              <a:rPr lang="en-US" dirty="0"/>
              <a:t>Coffee family tree</a:t>
            </a:r>
          </a:p>
        </p:txBody>
      </p:sp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Caffeine is bitter</a:t>
            </a:r>
          </a:p>
          <a:p>
            <a:r>
              <a:rPr lang="en-US" dirty="0"/>
              <a:t>Light vs dark roast? volume vs weight in roast level</a:t>
            </a:r>
          </a:p>
          <a:p>
            <a:r>
              <a:rPr lang="en-US" dirty="0"/>
              <a:t>Arabica vs Robusta (robusta has more)</a:t>
            </a:r>
          </a:p>
          <a:p>
            <a:r>
              <a:rPr lang="en-US" dirty="0"/>
              <a:t>Caffeine comparisons? (James Hoffman video?</a:t>
            </a:r>
            <a:br>
              <a:rPr lang="en-US" dirty="0"/>
            </a:br>
            <a:r>
              <a:rPr lang="en-US" dirty="0"/>
              <a:t>It varies extremely widely in cafés</a:t>
            </a:r>
          </a:p>
          <a:p>
            <a:r>
              <a:rPr lang="en-US" dirty="0"/>
              <a:t>What about decaf?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1" y="0"/>
            <a:ext cx="681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1B1-AA50-F8C3-D67E-AF96CBC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A42-69F8-36CF-E987-329122F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BB67-FA68-9658-87B5-B8FD5E78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Exists in specialty coffee too, though much more rare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25B495-18A8-F3E9-9A17-B3640F36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vs Wine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8282DB-03F6-83A2-2CF9-19E2B170C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6991298" cy="4591050"/>
          </a:xfrm>
        </p:spPr>
        <p:txBody>
          <a:bodyPr/>
          <a:lstStyle/>
          <a:p>
            <a:r>
              <a:rPr lang="en-US" dirty="0"/>
              <a:t>Flavor compounds</a:t>
            </a:r>
          </a:p>
          <a:p>
            <a:pPr lvl="1"/>
            <a:r>
              <a:rPr lang="en-US" dirty="0"/>
              <a:t>“Analytical chemistry studies have identified on the order of </a:t>
            </a:r>
            <a:r>
              <a:rPr lang="en-US" i="1" dirty="0"/>
              <a:t>over 1,000 volatile compounds</a:t>
            </a:r>
            <a:r>
              <a:rPr lang="en-US" dirty="0"/>
              <a:t> in both roasted coffee and wine. However, in both beverages only a small proportion of these compounds are present above human odor thresholds and directly contribute to perceived aroma.”</a:t>
            </a:r>
          </a:p>
          <a:p>
            <a:r>
              <a:rPr lang="en-US" dirty="0"/>
              <a:t>Pretentiousness - Can feel elitist but I’d like to think it often comes from a desire to accurately describe the coffee with as much traceability as possible to give justice to the farm and the process, so let’s demystify it together today</a:t>
            </a:r>
          </a:p>
          <a:p>
            <a:r>
              <a:rPr lang="en-US" dirty="0"/>
              <a:t>Drinking temperature, flavor perception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4B0A9F1C-441D-CDB0-DE07-94A495252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F2DF-85E9-39AB-A8BE-BB11B9C6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F403-6F0D-E5FD-F532-5621B03D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– Planting,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2E487-A57B-E5C4-6912-3F558343C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Coffee is a fruit</a:t>
            </a:r>
          </a:p>
          <a:p>
            <a:r>
              <a:rPr lang="en-US" dirty="0"/>
              <a:t>Coffee is hard to harvest with machines because they grow in mountainous terrain, rarely flat (some exceptions (find, Brazil??))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21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93AA-44F0-D006-D571-190943D0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1C40-726D-480C-1B80-64808BD2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B522-7025-04AE-80B3-B76343E0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9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08FE-D12B-7131-9B3D-ACB949EC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34A0-6BF6-CFBD-6D40-E8646069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(The Market)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B499-5A25-ABEF-F4F4-A3701CCD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map of where coffee is grown</a:t>
            </a:r>
          </a:p>
          <a:p>
            <a:r>
              <a:rPr lang="en-US" dirty="0"/>
              <a:t>Harvests and prices affected by politics, conflicts, climate, supply chains</a:t>
            </a:r>
          </a:p>
        </p:txBody>
      </p:sp>
    </p:spTree>
    <p:extLst>
      <p:ext uri="{BB962C8B-B14F-4D97-AF65-F5344CB8AC3E}">
        <p14:creationId xmlns:p14="http://schemas.microsoft.com/office/powerpoint/2010/main" val="2504204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B9C5-D8C3-844C-1918-B22E32E1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0862-2186-0D93-B9AD-8C523CA5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69E9-41D0-4B90-3E04-D71AF61B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roast</a:t>
            </a:r>
          </a:p>
        </p:txBody>
      </p:sp>
    </p:spTree>
    <p:extLst>
      <p:ext uri="{BB962C8B-B14F-4D97-AF65-F5344CB8AC3E}">
        <p14:creationId xmlns:p14="http://schemas.microsoft.com/office/powerpoint/2010/main" val="19721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grind</a:t>
            </a:r>
          </a:p>
        </p:txBody>
      </p:sp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brewing mechanisms and brewers, immersion, percolation, bypass</a:t>
            </a:r>
          </a:p>
          <a:p>
            <a:pPr lvl="1"/>
            <a:r>
              <a:rPr lang="en-US" dirty="0"/>
              <a:t>Comparison pictures of brewers</a:t>
            </a:r>
          </a:p>
          <a:p>
            <a:pPr lvl="2"/>
            <a:r>
              <a:rPr lang="en-US" dirty="0"/>
              <a:t>Techniques and tips, RDT</a:t>
            </a:r>
          </a:p>
          <a:p>
            <a:pPr lvl="2"/>
            <a:r>
              <a:rPr lang="en-US" dirty="0"/>
              <a:t>Temperature?</a:t>
            </a:r>
          </a:p>
          <a:p>
            <a:pPr lvl="2"/>
            <a:r>
              <a:rPr lang="en-US" dirty="0"/>
              <a:t>Over- and </a:t>
            </a:r>
            <a:r>
              <a:rPr lang="en-US" dirty="0" err="1"/>
              <a:t>underextraction</a:t>
            </a:r>
            <a:r>
              <a:rPr lang="en-US" dirty="0"/>
              <a:t>, acidity extracts first then bitterness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2FC0-7799-CAD4-48E1-3120D0E6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D5BC-149F-E4F4-ED9B-D1A1864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want a good cup of coffee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399D-BF4F-9120-114E-29B19D61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(pop up pictures with text one by one, pick out three in order at the end)</a:t>
            </a:r>
          </a:p>
          <a:p>
            <a:r>
              <a:rPr lang="en-US" dirty="0"/>
              <a:t>Beans</a:t>
            </a:r>
          </a:p>
          <a:p>
            <a:pPr lvl="1"/>
            <a:r>
              <a:rPr lang="en-US" dirty="0"/>
              <a:t>Process method</a:t>
            </a:r>
          </a:p>
          <a:p>
            <a:pPr lvl="1"/>
            <a:r>
              <a:rPr lang="en-US" dirty="0"/>
              <a:t>Varietal</a:t>
            </a:r>
          </a:p>
          <a:p>
            <a:pPr lvl="1"/>
            <a:r>
              <a:rPr lang="en-US" dirty="0"/>
              <a:t>Farm elevation</a:t>
            </a:r>
          </a:p>
          <a:p>
            <a:r>
              <a:rPr lang="en-US" dirty="0"/>
              <a:t>Roast level</a:t>
            </a:r>
          </a:p>
          <a:p>
            <a:r>
              <a:rPr lang="en-US" dirty="0"/>
              <a:t>Roast style / profile</a:t>
            </a:r>
          </a:p>
          <a:p>
            <a:r>
              <a:rPr lang="en-US" dirty="0"/>
              <a:t>Grinder</a:t>
            </a:r>
          </a:p>
          <a:p>
            <a:pPr lvl="1"/>
            <a:r>
              <a:rPr lang="en-US" dirty="0"/>
              <a:t>Burr types</a:t>
            </a:r>
          </a:p>
          <a:p>
            <a:r>
              <a:rPr lang="en-US" dirty="0"/>
              <a:t>Water</a:t>
            </a:r>
          </a:p>
          <a:p>
            <a:pPr lvl="1"/>
            <a:r>
              <a:rPr lang="en-US" dirty="0"/>
              <a:t>Water minerals</a:t>
            </a:r>
          </a:p>
          <a:p>
            <a:r>
              <a:rPr lang="en-US" dirty="0"/>
              <a:t>Filter type</a:t>
            </a:r>
          </a:p>
          <a:p>
            <a:pPr lvl="1"/>
            <a:r>
              <a:rPr lang="en-US" dirty="0"/>
              <a:t>Filter paper (if paper)</a:t>
            </a:r>
          </a:p>
          <a:p>
            <a:r>
              <a:rPr lang="en-US" dirty="0"/>
              <a:t>Pouring technique</a:t>
            </a:r>
          </a:p>
          <a:p>
            <a:pPr lvl="1"/>
            <a:r>
              <a:rPr lang="en-US" dirty="0"/>
              <a:t>Amount of agitation</a:t>
            </a:r>
          </a:p>
          <a:p>
            <a:r>
              <a:rPr lang="en-US" dirty="0"/>
              <a:t>Number of pours</a:t>
            </a:r>
          </a:p>
          <a:p>
            <a:r>
              <a:rPr lang="en-US" dirty="0"/>
              <a:t>Brewer</a:t>
            </a:r>
          </a:p>
          <a:p>
            <a:r>
              <a:rPr lang="en-US" dirty="0"/>
              <a:t>Brewing vessel</a:t>
            </a:r>
          </a:p>
          <a:p>
            <a:pPr lvl="1"/>
            <a:r>
              <a:rPr lang="en-US" dirty="0"/>
              <a:t>Material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Dose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Brewing temperature</a:t>
            </a:r>
          </a:p>
          <a:p>
            <a:r>
              <a:rPr lang="en-US" dirty="0"/>
              <a:t>Drinking temperature</a:t>
            </a:r>
          </a:p>
          <a:p>
            <a:r>
              <a:rPr lang="en-US" dirty="0"/>
              <a:t>Cup form (drinking)</a:t>
            </a:r>
          </a:p>
        </p:txBody>
      </p:sp>
    </p:spTree>
    <p:extLst>
      <p:ext uri="{BB962C8B-B14F-4D97-AF65-F5344CB8AC3E}">
        <p14:creationId xmlns:p14="http://schemas.microsoft.com/office/powerpoint/2010/main" val="321504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ADB6-1019-929E-5619-36B6632B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E8DA225-6D82-01A4-0F3C-5EC0D964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351283" y="327280"/>
            <a:ext cx="3489434" cy="62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2102-65FD-7840-C077-E1DC897810B9}"/>
              </a:ext>
            </a:extLst>
          </p:cNvPr>
          <p:cNvSpPr txBox="1"/>
          <p:nvPr/>
        </p:nvSpPr>
        <p:spPr>
          <a:xfrm>
            <a:off x="0" y="6473826"/>
            <a:ext cx="268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180150052"/>
      </p:ext>
    </p:extLst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7236-BFDB-94D8-5805-C652FD2E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06F-91A8-9AE5-09D0-E2855DB3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Method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3E0E94B-21AD-149A-B664-83F6C631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52" y="1187450"/>
            <a:ext cx="7455096" cy="49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3184-5825-4A12-E01C-00A95CE267D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260723533"/>
      </p:ext>
    </p:extLst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99AB-5892-8368-82EF-1049788D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E638-4A1B-07A4-F0BA-C3235333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1144449-0A53-EADE-6A32-612DB16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1145" y="1372757"/>
            <a:ext cx="8849710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5803E-5420-64DD-AF40-0D453EFB918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3963226084"/>
      </p:ext>
    </p:extLst>
  </p:cSld>
  <p:clrMapOvr>
    <a:masterClrMapping/>
  </p:clrMapOvr>
  <p:transition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17F3-32C5-E037-8FD5-9FC986D7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14FB-A310-99EC-4045-53B13895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C2AC90D-0012-6D3C-EE12-07A6814F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76669" y="1372757"/>
            <a:ext cx="8038661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2B0E4-AA4A-F0EA-F1DF-76CABCBD0719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kofficoffee.com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/collections/single-origins</a:t>
            </a:r>
          </a:p>
        </p:txBody>
      </p:sp>
    </p:spTree>
    <p:extLst>
      <p:ext uri="{BB962C8B-B14F-4D97-AF65-F5344CB8AC3E}">
        <p14:creationId xmlns:p14="http://schemas.microsoft.com/office/powerpoint/2010/main" val="4222845941"/>
      </p:ext>
    </p:extLst>
  </p:cSld>
  <p:clrMapOvr>
    <a:masterClrMapping/>
  </p:clrMapOvr>
  <p:transition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38D9-FF02-F882-963F-B2A851F3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dirty="0"/>
              <a:t>Example brew recipe</a:t>
            </a:r>
            <a:br>
              <a:rPr lang="en-US" dirty="0"/>
            </a:br>
            <a:r>
              <a:rPr lang="en-US" dirty="0"/>
              <a:t>on screen 500ml? 1L?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Is the coffee good, and is it “good” coffee? (does it have information about the country, region, farm, varietal, process, harvest period </a:t>
            </a:r>
            <a:r>
              <a:rPr lang="en-US" sz="3800" dirty="0" err="1"/>
              <a:t>etc</a:t>
            </a:r>
            <a:r>
              <a:rPr lang="en-US" sz="3800" dirty="0"/>
              <a:t>?)</a:t>
            </a:r>
          </a:p>
          <a:p>
            <a:pPr lvl="1"/>
            <a:r>
              <a:rPr lang="en-US" sz="3800" dirty="0"/>
              <a:t> Top 3 things to focus on</a:t>
            </a:r>
          </a:p>
          <a:p>
            <a:pPr lvl="4"/>
            <a:r>
              <a:rPr lang="en-US" sz="3800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4226769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@</a:t>
            </a:r>
            <a:r>
              <a:rPr lang="en-US" sz="2400" dirty="0" err="1"/>
              <a:t>PalmEmanuel</a:t>
            </a:r>
            <a:endParaRPr lang="en-US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688434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6D5D8-CEC7-17A9-8F7D-458FF8294DE6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4BD3E5-C7A4-3ECC-A03E-BECC17237A08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08DA95-676A-B5DC-1648-926F1C7BFA44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3F3E93-0C08-8481-1896-92DB7AB3A9AF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59FA48-5E0D-4F3A-B981-3D1F900FACB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AA4C4D8-E6A3-8F55-78F5-1508D3478CF7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27E7B0-5D84-2A65-C6D5-54D67316C53A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7E0AE891-A483-8DBD-C64D-62E4588E9378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F676A24-B68F-EF97-5A57-9868D5A2D1C7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7CA8616-552E-B471-0706-3E4F5BDEB628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5B68A3B-2CAA-EAA7-DF24-FF0B8217A6FD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58156C-471B-1623-F2A7-DC91EF5D3CCB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B1E4E3-F61A-E439-3FC4-E908940A526D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CA28AD0A-9B98-9AA1-944A-D2EE472CD14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C0C8543-E7C5-C4DF-E269-5B6D2F8FBFB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AB371C41-DB0B-D3B6-2E1A-30A9336B8C2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58315751-BA1F-C6CC-D899-5DB7E065025A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48925B-D221-0256-9228-EE32F65C9319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F37ED7C6-27E5-EE5A-0E25-15075F46EB97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1D2BD4-786C-B246-DE69-A55A286C950F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6C2353-37F9-9C0B-8F55-916164CE13BD}"/>
              </a:ext>
            </a:extLst>
          </p:cNvPr>
          <p:cNvSpPr txBox="1"/>
          <p:nvPr/>
        </p:nvSpPr>
        <p:spPr>
          <a:xfrm>
            <a:off x="5039817" y="5813219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5984E354-CC5D-A4A3-8014-DAE90E72D535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AA0B9D-16D3-19FB-E02C-644AEFF95C28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BC3890A9-C6A0-A64D-0D23-88C85B40EA9D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FA32AB73-BFD1-0BEC-BB15-1FB6D9C3C0CC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8734AB-9F43-6F6E-B499-ABD5A6C0E48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F595B50-540F-393E-1DAC-2B1ED4107A4C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FA930C2-6DC4-7783-3D4F-D0EC42ADBB7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06E5D1-24B9-D4CC-C749-5635A935C983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 ARKANUM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5841208E-51EF-BC8A-3785-EA20B63FE790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F13135-BEE3-B719-2D5B-6EEB6A3755DB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C2B7D0A0-0973-D35A-4F69-DAF771694702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BA0AA416-DD83-1845-4253-F057BC1A9AE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CF9ADED-2F41-1BAF-DB44-3F294DB5BA8D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D43498C0-E64B-6F3A-D951-C6E3FF3B596A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5F36DD-6A65-99F5-C27A-3F0C1A0CCB7B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68F527-45EF-A67B-6631-60A931B0AC1B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F96C741-B4B4-FDEE-F475-8198E36B7CB9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D637901-8CB6-8318-247A-FA0D106FAA94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9FE84B8-3BF5-9CFC-7059-90A7E7A84D5A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E212251-C3AF-4696-E263-F68EEFB29827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4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6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9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1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50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500"/>
                            </p:stCondLst>
                            <p:childTnLst>
                              <p:par>
                                <p:cTn id="1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000"/>
                            </p:stCondLst>
                            <p:childTnLst>
                              <p:par>
                                <p:cTn id="2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500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00"/>
                            </p:stCondLst>
                            <p:childTnLst>
                              <p:par>
                                <p:cTn id="2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4000"/>
                            </p:stCondLst>
                            <p:childTnLst>
                              <p:par>
                                <p:cTn id="2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500"/>
                            </p:stCondLst>
                            <p:childTnLst>
                              <p:par>
                                <p:cTn id="2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248C-C90C-89DA-2D4B-C6953B80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7" name="Picture 6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0F2919D8-B999-1CAA-53C3-5B4CA513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Picture 8" descr="The back of a car&#10;&#10;AI-generated content may be incorrect.">
            <a:extLst>
              <a:ext uri="{FF2B5EF4-FFF2-40B4-BE49-F238E27FC236}">
                <a16:creationId xmlns:a16="http://schemas.microsoft.com/office/drawing/2014/main" id="{292C97FA-409B-9583-B5C2-700A47F9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150" y="0"/>
            <a:ext cx="3851910" cy="685800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A1ED81F-437D-5D33-5CED-01BAD352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drinking coffee in 2020</a:t>
            </a:r>
          </a:p>
          <a:p>
            <a:r>
              <a:rPr lang="en-US" dirty="0"/>
              <a:t>Story about “Red Honey” and moka pot</a:t>
            </a:r>
          </a:p>
          <a:p>
            <a:r>
              <a:rPr lang="en-US" dirty="0"/>
              <a:t>Rabbit hole</a:t>
            </a:r>
          </a:p>
        </p:txBody>
      </p:sp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80" y="2614613"/>
            <a:ext cx="816186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46C88-A30F-80B1-B672-6768D996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4049-7C81-A6F0-CEAC-327DE3AA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5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8F652548-B9F3-663D-1319-60C4436A3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067" y="1535113"/>
            <a:ext cx="8161866" cy="4591050"/>
          </a:xfrm>
        </p:spPr>
      </p:pic>
      <p:pic>
        <p:nvPicPr>
          <p:cNvPr id="7" name="Picture 6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4C1AC7C8-83EF-C1F8-DDDC-C4570086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Picture 8" descr="The back of a car&#10;&#10;AI-generated content may be incorrect.">
            <a:extLst>
              <a:ext uri="{FF2B5EF4-FFF2-40B4-BE49-F238E27FC236}">
                <a16:creationId xmlns:a16="http://schemas.microsoft.com/office/drawing/2014/main" id="{77AB7CB9-F9B4-0C6E-A4CA-EE351C82F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150" y="0"/>
            <a:ext cx="3851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1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814" y="1451114"/>
            <a:ext cx="7772400" cy="437197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78BEE0-436D-9BEE-3C65-1405C6D28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Heber Sarria</a:t>
            </a:r>
          </a:p>
          <a:p>
            <a:r>
              <a:rPr lang="en-US" dirty="0"/>
              <a:t>He owns a farm called Finca La Tierra</a:t>
            </a:r>
            <a:br>
              <a:rPr lang="en-US" dirty="0"/>
            </a:br>
            <a:r>
              <a:rPr lang="en-US" dirty="0"/>
              <a:t>together with Gringo Nordic,</a:t>
            </a:r>
            <a:br>
              <a:rPr lang="en-US" dirty="0"/>
            </a:br>
            <a:r>
              <a:rPr lang="en-US" dirty="0"/>
              <a:t>a Coffee Roaster in Gothenburg</a:t>
            </a:r>
          </a:p>
          <a:p>
            <a:r>
              <a:rPr lang="en-US" dirty="0"/>
              <a:t>He talked about how it is to run</a:t>
            </a:r>
            <a:br>
              <a:rPr lang="en-US" dirty="0"/>
            </a:br>
            <a:r>
              <a:rPr lang="en-US" dirty="0"/>
              <a:t>a farm, the challenges of farming</a:t>
            </a:r>
            <a:br>
              <a:rPr lang="en-US" dirty="0"/>
            </a:br>
            <a:r>
              <a:rPr lang="en-US" dirty="0"/>
              <a:t>in Colombia where it’s hard to</a:t>
            </a:r>
            <a:br>
              <a:rPr lang="en-US" dirty="0"/>
            </a:br>
            <a:r>
              <a:rPr lang="en-US" dirty="0"/>
              <a:t>find people because cocaine</a:t>
            </a:r>
            <a:br>
              <a:rPr lang="en-US" dirty="0"/>
            </a:br>
            <a:r>
              <a:rPr lang="en-US" dirty="0"/>
              <a:t>pays more. And the dread of</a:t>
            </a:r>
            <a:br>
              <a:rPr lang="en-US" dirty="0"/>
            </a:br>
            <a:r>
              <a:rPr lang="en-US" dirty="0"/>
              <a:t>climate change.</a:t>
            </a:r>
          </a:p>
        </p:txBody>
      </p: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E1D98-CE35-7CE4-DB56-025A4A1A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00DDE4E-2064-7E03-B57B-420EEECD6047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23" name="Graphic 56">
              <a:extLst>
                <a:ext uri="{FF2B5EF4-FFF2-40B4-BE49-F238E27FC236}">
                  <a16:creationId xmlns:a16="http://schemas.microsoft.com/office/drawing/2014/main" id="{EB6902F0-159A-C95D-51D4-0F4B6630E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24" name="Graphic 56">
              <a:extLst>
                <a:ext uri="{FF2B5EF4-FFF2-40B4-BE49-F238E27FC236}">
                  <a16:creationId xmlns:a16="http://schemas.microsoft.com/office/drawing/2014/main" id="{70065503-B5B7-B494-2846-BCE9BDE5D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25" name="Picture 24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6A6608-E51F-8406-D0F8-323A71C9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27" name="Picture 2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7042E00-DD1E-E339-F5DF-EFA0E974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7A21AA8-3577-6B3F-DF1E-F18E26616A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7628BA6-3CE0-F90C-9439-A8C7FA45E7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A3C48340-CDF8-A38B-CAF0-2245B161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7B99759-3680-2AB5-E66B-9FFD54FEB4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21B05A0F-E67F-7E22-BDD5-269943ECB2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05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BDA2A6BA-37BB-8118-5B39-421669FD8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8A6913-921B-0782-93B6-0BF4D7340947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B9B22-33F4-946F-8BDD-6991239CB3F6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85DE19-BCDC-B4F7-F550-1B5094463BD6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7763608-70D9-531B-18DA-2C07174F1B67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Found specialty coffee in 2020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☕️ 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1B2EE0A0-1405-C9EF-2268-BF63254D4A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4312" y="256150"/>
            <a:ext cx="2772604" cy="27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07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  <a:p>
            <a:r>
              <a:rPr lang="en-US" dirty="0"/>
              <a:t>From Farm to Cup</a:t>
            </a:r>
          </a:p>
          <a:p>
            <a:r>
              <a:rPr lang="en-US" dirty="0"/>
              <a:t>Demo – prepare with a bunch of cups close to the stage</a:t>
            </a:r>
          </a:p>
          <a:p>
            <a:r>
              <a:rPr lang="en-US" dirty="0"/>
              <a:t>Key Takeaways – A brew recipe</a:t>
            </a:r>
          </a:p>
          <a:p>
            <a:r>
              <a:rPr lang="en-US" dirty="0"/>
              <a:t>Please ask questions along the 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21622</TotalTime>
  <Words>855</Words>
  <Application>Microsoft Macintosh PowerPoint</Application>
  <PresentationFormat>Widescreen</PresentationFormat>
  <Paragraphs>145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My Coffee Journey</vt:lpstr>
      <vt:lpstr>My Coffee Journey</vt:lpstr>
      <vt:lpstr>My Coffee Journey</vt:lpstr>
      <vt:lpstr>Emanuel Palm</vt:lpstr>
      <vt:lpstr>Emanuel Palm</vt:lpstr>
      <vt:lpstr>Agenda</vt:lpstr>
      <vt:lpstr>Notes</vt:lpstr>
      <vt:lpstr>Commodity vs Specialty Coffee</vt:lpstr>
      <vt:lpstr>Arabica vs Robusta</vt:lpstr>
      <vt:lpstr>Caffeine</vt:lpstr>
      <vt:lpstr>Instant Coffee?</vt:lpstr>
      <vt:lpstr>Coffee vs Wine</vt:lpstr>
      <vt:lpstr>Farming – Planting, Harvesting</vt:lpstr>
      <vt:lpstr>Processing</vt:lpstr>
      <vt:lpstr>(The Market)</vt:lpstr>
      <vt:lpstr>Roasting</vt:lpstr>
      <vt:lpstr>Grinding</vt:lpstr>
      <vt:lpstr>Brewing</vt:lpstr>
      <vt:lpstr>I just want a good cup of coffee - Variables</vt:lpstr>
      <vt:lpstr>Beans</vt:lpstr>
      <vt:lpstr>Processing Method</vt:lpstr>
      <vt:lpstr>Varietal</vt:lpstr>
      <vt:lpstr>Altitude</vt:lpstr>
      <vt:lpstr>Demo Time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117</cp:revision>
  <dcterms:created xsi:type="dcterms:W3CDTF">2024-05-13T14:10:36Z</dcterms:created>
  <dcterms:modified xsi:type="dcterms:W3CDTF">2026-01-29T17:56:00Z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